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03" r:id="rId14"/>
    <p:sldId id="304" r:id="rId15"/>
    <p:sldId id="289" r:id="rId16"/>
    <p:sldId id="290" r:id="rId17"/>
    <p:sldId id="294" r:id="rId18"/>
    <p:sldId id="288" r:id="rId19"/>
    <p:sldId id="286" r:id="rId20"/>
    <p:sldId id="287" r:id="rId21"/>
    <p:sldId id="296" r:id="rId22"/>
    <p:sldId id="297" r:id="rId23"/>
    <p:sldId id="298" r:id="rId24"/>
    <p:sldId id="305" r:id="rId25"/>
    <p:sldId id="299" r:id="rId26"/>
    <p:sldId id="302" r:id="rId27"/>
    <p:sldId id="306" r:id="rId28"/>
    <p:sldId id="308" r:id="rId29"/>
    <p:sldId id="309" r:id="rId30"/>
    <p:sldId id="301" r:id="rId31"/>
    <p:sldId id="270" r:id="rId32"/>
    <p:sldId id="282" r:id="rId33"/>
    <p:sldId id="281" r:id="rId34"/>
    <p:sldId id="283" r:id="rId35"/>
    <p:sldId id="265" r:id="rId36"/>
    <p:sldId id="272" r:id="rId37"/>
    <p:sldId id="269" r:id="rId38"/>
    <p:sldId id="273" r:id="rId39"/>
    <p:sldId id="274" r:id="rId40"/>
    <p:sldId id="275" r:id="rId41"/>
    <p:sldId id="276" r:id="rId42"/>
    <p:sldId id="277" r:id="rId43"/>
    <p:sldId id="278" r:id="rId44"/>
    <p:sldId id="279" r:id="rId45"/>
    <p:sldId id="280" r:id="rId4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109" d="100"/>
          <a:sy n="109" d="100"/>
        </p:scale>
        <p:origin x="1674" y="7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xmlns:c16r2="http://schemas.microsoft.com/office/drawing/2015/06/char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46479992"/>
        <c:axId val="346492456"/>
      </c:scatterChart>
      <c:valAx>
        <c:axId val="346479992"/>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6492456"/>
        <c:crosses val="autoZero"/>
        <c:crossBetween val="midCat"/>
      </c:valAx>
      <c:valAx>
        <c:axId val="346492456"/>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6479992"/>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xmlns:c16r2="http://schemas.microsoft.com/office/drawing/2015/06/char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46758760"/>
        <c:axId val="302239648"/>
      </c:lineChart>
      <c:catAx>
        <c:axId val="346758760"/>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02239648"/>
        <c:crosses val="autoZero"/>
        <c:auto val="1"/>
        <c:lblAlgn val="ctr"/>
        <c:lblOffset val="100"/>
        <c:noMultiLvlLbl val="0"/>
      </c:catAx>
      <c:valAx>
        <c:axId val="30223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6758760"/>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2021/11/7</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21</a:t>
            </a:fld>
            <a:endParaRPr kumimoji="1" lang="ja-JP" altLang="en-US"/>
          </a:p>
        </p:txBody>
      </p:sp>
    </p:spTree>
    <p:extLst>
      <p:ext uri="{BB962C8B-B14F-4D97-AF65-F5344CB8AC3E}">
        <p14:creationId xmlns:p14="http://schemas.microsoft.com/office/powerpoint/2010/main" val="132557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27</a:t>
            </a:fld>
            <a:endParaRPr kumimoji="1" lang="ja-JP" altLang="en-US"/>
          </a:p>
        </p:txBody>
      </p:sp>
    </p:spTree>
    <p:extLst>
      <p:ext uri="{BB962C8B-B14F-4D97-AF65-F5344CB8AC3E}">
        <p14:creationId xmlns:p14="http://schemas.microsoft.com/office/powerpoint/2010/main" val="8036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30</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360881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3" name="図 2"/>
          <p:cNvPicPr>
            <a:picLocks noChangeAspect="1"/>
          </p:cNvPicPr>
          <p:nvPr/>
        </p:nvPicPr>
        <p:blipFill>
          <a:blip r:embed="rId2"/>
          <a:stretch>
            <a:fillRect/>
          </a:stretch>
        </p:blipFill>
        <p:spPr>
          <a:xfrm>
            <a:off x="152017"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smtClean="0"/>
              <a:t>S</a:t>
            </a:r>
            <a:r>
              <a:rPr lang="ja-JP" altLang="ja-JP" sz="2200" dirty="0" smtClean="0"/>
              <a:t>～</a:t>
            </a:r>
            <a:r>
              <a:rPr lang="en-US" altLang="ja-JP" sz="2200" dirty="0" smtClean="0"/>
              <a:t>D</a:t>
            </a:r>
            <a:r>
              <a:rPr lang="ja-JP" altLang="ja-JP" sz="2200" dirty="0" smtClean="0"/>
              <a:t>評価を付ける</a:t>
            </a:r>
            <a:r>
              <a:rPr lang="ja-JP" altLang="en-US" sz="2200" dirty="0" smtClean="0"/>
              <a:t>．</a:t>
            </a:r>
            <a:r>
              <a:rPr lang="ja-JP" altLang="ja-JP" sz="2200" dirty="0" smtClean="0"/>
              <a:t>評価は主観的になりやすい為</a:t>
            </a:r>
            <a:r>
              <a:rPr lang="ja-JP" altLang="en-US" sz="2200" dirty="0" smtClean="0"/>
              <a:t>，</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は</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を参考に評価する</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13</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の性能を制限する。</a:t>
            </a:r>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[STEP-3]STEP-2:</a:t>
            </a:r>
            <a:r>
              <a:rPr lang="ja-JP" altLang="en-US" sz="2200" dirty="0"/>
              <a:t>のデータベースへアクセスし過去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した平均速度を設計した評価付けシステムへ渡し，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した設定を適応させることでロードバランサは動的割り振りをはじめる。</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時間程計測</a:t>
            </a:r>
            <a:r>
              <a:rPr lang="ja-JP" altLang="en-US" sz="2400" dirty="0" smtClean="0">
                <a:solidFill>
                  <a:schemeClr val="dk1"/>
                </a:solidFill>
              </a:rPr>
              <a:t>．</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xmlns=""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xmlns="" val="20000"/>
                    </a:ext>
                  </a:extLst>
                </a:gridCol>
                <a:gridCol w="633496">
                  <a:extLst>
                    <a:ext uri="{9D8B030D-6E8A-4147-A177-3AD203B41FA5}">
                      <a16:colId xmlns:a16="http://schemas.microsoft.com/office/drawing/2014/main" xmlns="" val="20001"/>
                    </a:ext>
                  </a:extLst>
                </a:gridCol>
                <a:gridCol w="3398386">
                  <a:extLst>
                    <a:ext uri="{9D8B030D-6E8A-4147-A177-3AD203B41FA5}">
                      <a16:colId xmlns:a16="http://schemas.microsoft.com/office/drawing/2014/main" xmlns="" val="20002"/>
                    </a:ext>
                  </a:extLst>
                </a:gridCol>
                <a:gridCol w="917575">
                  <a:extLst>
                    <a:ext uri="{9D8B030D-6E8A-4147-A177-3AD203B41FA5}">
                      <a16:colId xmlns:a16="http://schemas.microsoft.com/office/drawing/2014/main" xmlns="" val="20003"/>
                    </a:ext>
                  </a:extLst>
                </a:gridCol>
                <a:gridCol w="1266991">
                  <a:extLst>
                    <a:ext uri="{9D8B030D-6E8A-4147-A177-3AD203B41FA5}">
                      <a16:colId xmlns:a16="http://schemas.microsoft.com/office/drawing/2014/main" xmlns=""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xmlns=""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xmlns=""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xmlns=""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xmlns="" val="20000"/>
                    </a:ext>
                  </a:extLst>
                </a:gridCol>
                <a:gridCol w="1441622">
                  <a:extLst>
                    <a:ext uri="{9D8B030D-6E8A-4147-A177-3AD203B41FA5}">
                      <a16:colId xmlns:a16="http://schemas.microsoft.com/office/drawing/2014/main" xmlns="" val="20001"/>
                    </a:ext>
                  </a:extLst>
                </a:gridCol>
                <a:gridCol w="2306594">
                  <a:extLst>
                    <a:ext uri="{9D8B030D-6E8A-4147-A177-3AD203B41FA5}">
                      <a16:colId xmlns:a16="http://schemas.microsoft.com/office/drawing/2014/main" xmlns="" val="20002"/>
                    </a:ext>
                  </a:extLst>
                </a:gridCol>
                <a:gridCol w="2998573">
                  <a:extLst>
                    <a:ext uri="{9D8B030D-6E8A-4147-A177-3AD203B41FA5}">
                      <a16:colId xmlns:a16="http://schemas.microsoft.com/office/drawing/2014/main" xmlns=""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xmlns=""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xmlns=""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xmlns=""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xmlns=""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2378734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58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368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406874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ロードバランサに評価する工程があるのでユーザはトラブルに</a:t>
            </a:r>
            <a:r>
              <a:rPr lang="ja-JP" altLang="en-US" dirty="0" smtClean="0"/>
              <a:t>気付ける</a:t>
            </a:r>
            <a:endParaRPr lang="en-US" altLang="ja-JP" dirty="0" smtClean="0"/>
          </a:p>
          <a:p>
            <a:r>
              <a:rPr kumimoji="1" lang="ja-JP" altLang="en-US" dirty="0" smtClean="0"/>
              <a:t>ラズベリーパイという非力なコンピュータでの負荷分散</a:t>
            </a:r>
            <a:endParaRPr kumimoji="1" lang="en-US" altLang="ja-JP" dirty="0" smtClean="0"/>
          </a:p>
          <a:p>
            <a:r>
              <a:rPr lang="ja-JP" altLang="en-US" dirty="0"/>
              <a:t>応答</a:t>
            </a:r>
            <a:r>
              <a:rPr lang="ja-JP" altLang="en-US" dirty="0" smtClean="0"/>
              <a:t>速度</a:t>
            </a:r>
            <a:r>
              <a:rPr lang="en-US" altLang="ja-JP" dirty="0" smtClean="0"/>
              <a:t>LB</a:t>
            </a:r>
            <a:r>
              <a:rPr lang="ja-JP" altLang="en-US" dirty="0" smtClean="0"/>
              <a:t>とラウンドロビン</a:t>
            </a:r>
            <a:r>
              <a:rPr lang="en-US" altLang="ja-JP" dirty="0" smtClean="0"/>
              <a:t>LB</a:t>
            </a:r>
            <a:r>
              <a:rPr lang="ja-JP" altLang="en-US" dirty="0" smtClean="0"/>
              <a:t>の比較</a:t>
            </a:r>
            <a:endParaRPr lang="en-US" altLang="ja-JP" dirty="0" smtClean="0"/>
          </a:p>
          <a:p>
            <a:r>
              <a:rPr kumimoji="1" lang="en-US" altLang="ja-JP" sz="2400" dirty="0" smtClean="0"/>
              <a:t>NGINX</a:t>
            </a:r>
            <a:r>
              <a:rPr lang="ja-JP" altLang="en-US" sz="2400" dirty="0" smtClean="0"/>
              <a:t>環境なら再現可能</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ロードバランサのリバース先であるサーバ郡は同性能であることが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31</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xmlns=""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545799"/>
            <a:ext cx="7886700"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a:t/>
            </a:r>
            <a:br>
              <a:rPr lang="en-US" altLang="ja-JP" sz="2500" dirty="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6109</TotalTime>
  <Words>2676</Words>
  <Application>Microsoft Office PowerPoint</Application>
  <PresentationFormat>画面に合わせる (4:3)</PresentationFormat>
  <Paragraphs>368</Paragraphs>
  <Slides>45</Slides>
  <Notes>15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45</vt:i4>
      </vt:variant>
    </vt:vector>
  </HeadingPairs>
  <TitlesOfParts>
    <vt:vector size="50"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実装システム図</vt:lpstr>
      <vt:lpstr>実装システムの処理手順</vt:lpstr>
      <vt:lpstr>実験目的</vt:lpstr>
      <vt:lpstr>実験方法（修正前）</vt:lpstr>
      <vt:lpstr>実験方法</vt:lpstr>
      <vt:lpstr>実験手順</vt:lpstr>
      <vt:lpstr>実験環境1</vt:lpstr>
      <vt:lpstr>実験環境2</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研究の独自性</vt:lpstr>
      <vt:lpstr>提案システムの動作の様子</vt:lpstr>
      <vt:lpstr>参考文献</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179</cp:revision>
  <cp:lastPrinted>2021-07-27T10:53:03Z</cp:lastPrinted>
  <dcterms:created xsi:type="dcterms:W3CDTF">2018-06-14T09:18:55Z</dcterms:created>
  <dcterms:modified xsi:type="dcterms:W3CDTF">2021-11-06T20:17:30Z</dcterms:modified>
</cp:coreProperties>
</file>